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-9999"/>
              </a:schemeClr>
            </a:gs>
            <a:gs pos="100000">
              <a:schemeClr val="accent4">
                <a:lumOff val="25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r. Protibha Mukherjee Sahukar…"/>
          <p:cNvSpPr txBox="1"/>
          <p:nvPr>
            <p:ph type="title"/>
          </p:nvPr>
        </p:nvSpPr>
        <p:spPr>
          <a:xfrm>
            <a:off x="838200" y="853114"/>
            <a:ext cx="10515601" cy="520257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886967">
              <a:lnSpc>
                <a:spcPct val="120000"/>
              </a:lnSpc>
              <a:defRPr b="1" sz="30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Dr. Protibha Mukherjee Sahukar 	</a:t>
            </a:r>
          </a:p>
          <a:p>
            <a:pPr algn="ctr" defTabSz="886967">
              <a:lnSpc>
                <a:spcPct val="120000"/>
              </a:lnSpc>
              <a:defRPr b="1" sz="23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Assistant Professor and Principal</a:t>
            </a:r>
            <a:endParaRPr sz="2400"/>
          </a:p>
          <a:p>
            <a:pPr algn="ctr" defTabSz="886967">
              <a:lnSpc>
                <a:spcPct val="120000"/>
              </a:lnSpc>
              <a:defRPr b="1" sz="23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Department of English</a:t>
            </a:r>
            <a:endParaRPr sz="2400"/>
          </a:p>
          <a:p>
            <a:pPr algn="ctr" defTabSz="886967">
              <a:lnSpc>
                <a:spcPct val="120000"/>
              </a:lnSpc>
              <a:defRPr b="1" sz="23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Durga Mahavidyalaya, Raipur (C.G.) </a:t>
            </a:r>
          </a:p>
          <a:p>
            <a:pPr algn="ctr" defTabSz="886967">
              <a:lnSpc>
                <a:spcPct val="120000"/>
              </a:lnSpc>
              <a:defRPr b="1" sz="23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Semester II</a:t>
            </a:r>
          </a:p>
          <a:p>
            <a:pPr algn="ctr" defTabSz="886967">
              <a:lnSpc>
                <a:spcPct val="120000"/>
              </a:lnSpc>
              <a:defRPr b="1" sz="2300">
                <a:solidFill>
                  <a:schemeClr val="accent6">
                    <a:lumOff val="-9568"/>
                  </a:schemeClr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Thomas Carlyle’s ‘The Hero as a Poet’</a:t>
            </a:r>
            <a:br/>
            <a:r>
              <a:t>14/08/23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8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Title 1"/>
          <p:cNvSpPr txBox="1"/>
          <p:nvPr>
            <p:ph type="title"/>
          </p:nvPr>
        </p:nvSpPr>
        <p:spPr>
          <a:xfrm>
            <a:off x="640966" y="248022"/>
            <a:ext cx="6681392" cy="733393"/>
          </a:xfrm>
          <a:prstGeom prst="rect">
            <a:avLst/>
          </a:prstGeom>
        </p:spPr>
        <p:txBody>
          <a:bodyPr anchor="b"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Legacy of Carlyle's Essay</a:t>
            </a:r>
          </a:p>
        </p:txBody>
      </p:sp>
      <p:sp>
        <p:nvSpPr>
          <p:cNvPr id="133" name="Content Placeholder 2"/>
          <p:cNvSpPr txBox="1"/>
          <p:nvPr>
            <p:ph type="body" idx="1"/>
          </p:nvPr>
        </p:nvSpPr>
        <p:spPr>
          <a:xfrm>
            <a:off x="594317" y="1096848"/>
            <a:ext cx="7706855" cy="5334377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Revolutionizing Literary Criticism: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essay challenged traditional literary perspectives, shifting the focus to heroes and their impact on society.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His ideas expanded the scope of literary analysis beyond aesthetics to societal influence.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Reimagining Heroic Ideals: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essay redefined the concept of heroism, emphasizing its connection to poetry and creative expression.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His influence reshaped discussions on heroism, emphasizing the individual's role in shaping culture.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Continued Influence on Discourse: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notions remain relevant in contemporary discussions on creativity and societal change.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His ideas provide a framework for understanding the relationship between creative expression and societal transformation.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Echoes in Modern Culture: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ideas continue to resonate in literature, film, and other forms of creative expression.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hero-poet archetype influences characters who navigate complex moral dilemmas and inspire change.</a:t>
            </a:r>
          </a:p>
        </p:txBody>
      </p:sp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5523" t="0" r="22082" b="1"/>
          <a:stretch>
            <a:fillRect/>
          </a:stretch>
        </p:blipFill>
        <p:spPr>
          <a:xfrm>
            <a:off x="8400548" y="215554"/>
            <a:ext cx="3867652" cy="6089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itle 1"/>
          <p:cNvSpPr txBox="1"/>
          <p:nvPr>
            <p:ph type="title"/>
          </p:nvPr>
        </p:nvSpPr>
        <p:spPr>
          <a:xfrm>
            <a:off x="628396" y="286121"/>
            <a:ext cx="6173262" cy="729800"/>
          </a:xfrm>
          <a:prstGeom prst="rect">
            <a:avLst/>
          </a:prstGeom>
        </p:spPr>
        <p:txBody>
          <a:bodyPr anchor="b"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138" name="Content Placeholder 2"/>
          <p:cNvSpPr txBox="1"/>
          <p:nvPr>
            <p:ph type="body" idx="1"/>
          </p:nvPr>
        </p:nvSpPr>
        <p:spPr>
          <a:xfrm>
            <a:off x="636907" y="1130690"/>
            <a:ext cx="9509041" cy="5276729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Carlyle's essay "The Hero as a Poet" explores the relationship between heroes, poetry, and societal impact.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Heroes, according to Carlyle, possess unique insights and the ability to shape culture and inspire change.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This perspective finds resonance in the works of Dante and Shakespeare, where heroes' complexities and creative expression mirror Carlyle's ideals.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Importance of Understanding: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Carlyle's ideas bridge the realms of heroism and creativity, enriching our understanding of their interconnectedness.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Dante and Shakespeare exemplify Carlyle's vision, showcasing how heroes' journeys and poetic expressions shape culture and human experience.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Enduring Relevance: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Carlyle's legacy continues to influence modern discussions on heroism, literature, and societal transformation.</a:t>
            </a:r>
          </a:p>
          <a:p>
            <a:pPr marL="219455" indent="-219455" defTabSz="877823">
              <a:spcBef>
                <a:spcPts val="900"/>
              </a:spcBef>
              <a:defRPr sz="163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The exploration of heroes as poets, evident in Dante and Shakespeare, transcends time, resonating with ongoing debates on individual impact.</a:t>
            </a:r>
          </a:p>
        </p:txBody>
      </p:sp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6578" t="0" r="27696" b="0"/>
          <a:stretch>
            <a:fillRect/>
          </a:stretch>
        </p:blipFill>
        <p:spPr>
          <a:xfrm>
            <a:off x="10145948" y="-12515"/>
            <a:ext cx="2046052" cy="6418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Title 1"/>
          <p:cNvSpPr txBox="1"/>
          <p:nvPr>
            <p:ph type="title"/>
          </p:nvPr>
        </p:nvSpPr>
        <p:spPr>
          <a:xfrm>
            <a:off x="838200" y="149225"/>
            <a:ext cx="10515600" cy="1066769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143" name="Content Placeholder 2"/>
          <p:cNvSpPr txBox="1"/>
          <p:nvPr>
            <p:ph type="body" idx="1"/>
          </p:nvPr>
        </p:nvSpPr>
        <p:spPr>
          <a:xfrm>
            <a:off x="838200" y="1145946"/>
            <a:ext cx="10515600" cy="4995536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 anchor="ctr"/>
          <a:lstStyle/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Primary Sources: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Carlyle, Thomas. "The Hero as a Poet." 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Dante Alighieri. "The Divine Comedy" (specifically "Inferno," "Purgatorio," and "Paradiso" sections).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William Shakespeare. Select plays that emphasize heroic themes and complex characters: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 - "Hamlet“,    - "Macbeth“,    - "King Lear“,    - "Othello“,    - "Julius Caesar"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Secondary Sources: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Adams, Hazard. "Critical Theory Since Plato." Harcourt Brace Jovanovich, 1992.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Bloom, Harold. "Shakespeare: The Invention of the Human." Riverhead Books, 1998.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Auerbach, Erich. "Dante: Poet of the Secular World." New York Review Books, 2007.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Carlyle, Thomas. "On Heroes, Hero-Worship, and the Heroic in History." Cambridge University Press, 2013.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Smith, David Nichol. "Carlyle's Hero as Poet: Dante, Shakespeare and Goethe." Princeton University Press, 1967.</a:t>
            </a:r>
          </a:p>
          <a:p>
            <a:pPr marL="0" indent="0" defTabSz="832104">
              <a:lnSpc>
                <a:spcPct val="81000"/>
              </a:lnSpc>
              <a:spcBef>
                <a:spcPts val="900"/>
              </a:spcBef>
              <a:buSzTx/>
              <a:buNone/>
              <a:defRPr sz="1547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Frye, Northrop. "Fearful Symmetry: A Study of William Blake." Princeton University Press, 1947.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shot 2023-08-13 at 4.49.43 PM.png" descr="Screenshot 2023-08-13 at 4.49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0050" y="632022"/>
            <a:ext cx="9511900" cy="5593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/>
            </a:gs>
            <a:gs pos="100000">
              <a:schemeClr val="accent4">
                <a:lumOff val="25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Title 1"/>
          <p:cNvSpPr txBox="1"/>
          <p:nvPr>
            <p:ph type="title"/>
          </p:nvPr>
        </p:nvSpPr>
        <p:spPr>
          <a:xfrm>
            <a:off x="792424" y="369499"/>
            <a:ext cx="9895952" cy="700671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98" name="Content Placeholder 2"/>
          <p:cNvSpPr txBox="1"/>
          <p:nvPr>
            <p:ph type="body" idx="1"/>
          </p:nvPr>
        </p:nvSpPr>
        <p:spPr>
          <a:xfrm>
            <a:off x="711900" y="1190573"/>
            <a:ext cx="10768200" cy="5092930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  <a:lin ang="5400000"/>
          </a:gradFill>
        </p:spPr>
        <p:txBody>
          <a:bodyPr numCol="2" spcCol="40371" anchor="ctr"/>
          <a:lstStyle/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Thomas Carlyle and His Context: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Thomas Carlyle (1795-1881): Scottish philosopher, writer, and historian.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A prominent figure of the Victorian era, known for his critiques of industrialization and emphasis on individualism.</a:t>
            </a: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 - "The Hero as a Poet" Essay: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A significant essay within Carlyle's body of work.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Explores the profound relationship between heroism and poetic expression.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Delves into the idea that heroes are not only exceptional individuals but also poets who convey deep truths.</a:t>
            </a: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 </a:t>
            </a: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Exploring Heroes and Their Role: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essay delves into the transformative power of heroes in society.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It examines how heroes shape culture, inspire change, and guide collective morality.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Highlights the unique ability of heroes to communicate their insights through creative expressions.</a:t>
            </a:r>
          </a:p>
          <a:p>
            <a:pPr marL="0" indent="0">
              <a:buSzTx/>
              <a:buNone/>
              <a:defRPr sz="1700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 - Heroes as Poets: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essay redefines poetry beyond traditional verses, emphasizing the broader role of heroes as communicators of truths.</a:t>
            </a:r>
          </a:p>
          <a:p>
            <a:pPr lvl="1" marL="0" indent="457200">
              <a:spcBef>
                <a:spcPts val="800"/>
              </a:spcBef>
              <a:buSzTx/>
              <a:buNone/>
              <a:defRPr sz="17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Poetic expression becomes a vehicle for heroes to convey their profound insights and messages to the world.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/>
          <p:nvPr/>
        </p:nvSpPr>
        <p:spPr>
          <a:xfrm>
            <a:off x="812799" y="269138"/>
            <a:ext cx="9895952" cy="103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Carlyle's Perspective on Heroes</a:t>
            </a:r>
          </a:p>
        </p:txBody>
      </p:sp>
      <p:sp>
        <p:nvSpPr>
          <p:cNvPr id="101" name="Content Placeholder 2"/>
          <p:cNvSpPr txBox="1"/>
          <p:nvPr/>
        </p:nvSpPr>
        <p:spPr>
          <a:xfrm>
            <a:off x="516276" y="1400240"/>
            <a:ext cx="11159448" cy="4790605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Unique Insight into the World: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sees heroes as individuals with a deep understanding of the world's complexities.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They possess a heightened perception of societal dynamics, human nature, and ethical dilemmas.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Exceptional Individuals: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heroes are not ordinary figures but stand out for their exceptional qualities.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They possess courage, moral integrity, and a visionary outlook that sets them apart.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Guiding and Inspiring Others: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Heroes, according to Carlyle, play a crucial role in guiding and inspiring society.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Their actions and ideas serve as beacons of hope, motivating others to strive for greatness.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Cultural Impact: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emphasizes that heroes have the power to transform culture and shape collective consciousness.</a:t>
            </a:r>
          </a:p>
          <a:p>
            <a:pPr defTabSz="804672">
              <a:lnSpc>
                <a:spcPct val="90000"/>
              </a:lnSpc>
              <a:spcBef>
                <a:spcPts val="800"/>
              </a:spcBef>
              <a:buFont typeface="Arial"/>
              <a:defRPr sz="1496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They become cultural icons whose influence extends beyond their immediate time and place.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Rectangle 10"/>
          <p:cNvSpPr/>
          <p:nvPr/>
        </p:nvSpPr>
        <p:spPr>
          <a:xfrm>
            <a:off x="1" y="-7854"/>
            <a:ext cx="12192001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Title 1"/>
          <p:cNvSpPr txBox="1"/>
          <p:nvPr>
            <p:ph type="title"/>
          </p:nvPr>
        </p:nvSpPr>
        <p:spPr>
          <a:xfrm>
            <a:off x="665327" y="116731"/>
            <a:ext cx="10688475" cy="765828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Heroes as Poets</a:t>
            </a:r>
          </a:p>
        </p:txBody>
      </p:sp>
      <p:sp>
        <p:nvSpPr>
          <p:cNvPr id="106" name="Content Placeholder 2"/>
          <p:cNvSpPr txBox="1"/>
          <p:nvPr>
            <p:ph type="body" idx="1"/>
          </p:nvPr>
        </p:nvSpPr>
        <p:spPr>
          <a:xfrm>
            <a:off x="656224" y="983305"/>
            <a:ext cx="10879552" cy="5554494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Expanding the Notion of Poetry: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redefines poetry beyond traditional verse and rhyme.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Heroes are seen as poetic in their ability to convey profound truths through various creative forms.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Communication of Deep Truths: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Heroes, as poets, possess the capacity to communicate truths that resonate deeply with humanity.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Their creative expressions serve as vehicles for transmitting complex ideas and moral principles.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Creative Forms of Expression: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heroes use diverse artistic mediums: literature, art, leadership, and more.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Through these mediums, they effectively convey their insights, values, and messages.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Impact on Society: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Heroic poets leave an indelible mark on society through their creative endeavors.</a:t>
            </a:r>
          </a:p>
          <a:p>
            <a:pPr marL="0" indent="0">
              <a:lnSpc>
                <a:spcPct val="81000"/>
              </a:lnSpc>
              <a:buSzTx/>
              <a:buNone/>
              <a:defRPr sz="1700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Their expressions influence cultural norms, inspire societal change, and challenge the status quo.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/>
          <p:nvPr>
            <p:ph type="title"/>
          </p:nvPr>
        </p:nvSpPr>
        <p:spPr>
          <a:xfrm>
            <a:off x="586739" y="198401"/>
            <a:ext cx="11018522" cy="915754"/>
          </a:xfrm>
          <a:prstGeom prst="rect">
            <a:avLst/>
          </a:prstGeom>
        </p:spPr>
        <p:txBody>
          <a:bodyPr anchor="b"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Carlyle's View of Dante</a:t>
            </a:r>
          </a:p>
        </p:txBody>
      </p:sp>
      <p:sp>
        <p:nvSpPr>
          <p:cNvPr id="109" name="Content Placeholder 2"/>
          <p:cNvSpPr txBox="1"/>
          <p:nvPr>
            <p:ph type="body" idx="1"/>
          </p:nvPr>
        </p:nvSpPr>
        <p:spPr>
          <a:xfrm>
            <a:off x="497461" y="1237800"/>
            <a:ext cx="8768297" cy="4946508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-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Dante Alighieri as a Hero-Poet:</a:t>
            </a:r>
            <a:endParaRPr>
              <a:latin typeface="Rockwell Bold"/>
              <a:ea typeface="Rockwell Bold"/>
              <a:cs typeface="Rockwell Bold"/>
              <a:sym typeface="Rockwell Bold"/>
            </a:endParaR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holds Dante as a prime example of a hero-poet, aligning with his ideals.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contributions transcend literature, embodying Carlyle's concept of heroes as societal influencers.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-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Exploring Human Emotions:</a:t>
            </a:r>
            <a:endParaRPr>
              <a:latin typeface="Rockwell Bold"/>
              <a:ea typeface="Rockwell Bold"/>
              <a:cs typeface="Rockwell Bold"/>
              <a:sym typeface="Rockwell Bold"/>
            </a:endParaR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lauds Dante's portrayal of a range of human emotions in "The Divine Comedy."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characters experience joy, suffering, and growth, mirroring the complexities of real-life heroes.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-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Spiritual Themes and Journeys:</a:t>
            </a:r>
            <a:endParaRPr>
              <a:latin typeface="Rockwell Bold"/>
              <a:ea typeface="Rockwell Bold"/>
              <a:cs typeface="Rockwell Bold"/>
              <a:sym typeface="Rockwell Bold"/>
            </a:endParaR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admires Dante's exploration of spiritual themes, including morality, redemption, and the afterlife.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journey through the realms of "Inferno," "Purgatorio," and "Paradiso" echoes the hero's voyage through challenges and enlightenment.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-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Impact on Carlyle's Ideas:</a:t>
            </a:r>
            <a:endParaRPr>
              <a:latin typeface="Rockwell Bold"/>
              <a:ea typeface="Rockwell Bold"/>
              <a:cs typeface="Rockwell Bold"/>
              <a:sym typeface="Rockwell Bold"/>
            </a:endParaRP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Carlyle's admiration for Dante stems from his ability to convey profound truths through poetic narrative.</a:t>
            </a:r>
          </a:p>
          <a:p>
            <a:pPr marL="0" indent="0" defTabSz="694944">
              <a:spcBef>
                <a:spcPts val="700"/>
              </a:spcBef>
              <a:buSzTx/>
              <a:buNone/>
              <a:defRPr sz="1292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journey and exploration resonate with Carlyle's belief in the hero's role as a guide and inspirer.</a:t>
            </a:r>
          </a:p>
        </p:txBody>
      </p:sp>
      <p:pic>
        <p:nvPicPr>
          <p:cNvPr id="110" name="Screenshot 2023-08-13 at 4.27.37 PM.png" descr="Screenshot 2023-08-13 at 4.27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14992" y="8706124"/>
            <a:ext cx="6604233" cy="4939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creenshot 2023-08-13 at 4.31.38 PM.png" descr="Screenshot 2023-08-13 at 4.31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6561" y="2031183"/>
            <a:ext cx="3017297" cy="4121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Title 1"/>
          <p:cNvSpPr txBox="1"/>
          <p:nvPr>
            <p:ph type="title"/>
          </p:nvPr>
        </p:nvSpPr>
        <p:spPr>
          <a:xfrm>
            <a:off x="660400" y="255158"/>
            <a:ext cx="10515601" cy="1026071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Dante's Contribution to Heroism</a:t>
            </a:r>
          </a:p>
        </p:txBody>
      </p:sp>
      <p:sp>
        <p:nvSpPr>
          <p:cNvPr id="115" name="Content Placeholder 2"/>
          <p:cNvSpPr txBox="1"/>
          <p:nvPr>
            <p:ph type="body" idx="1"/>
          </p:nvPr>
        </p:nvSpPr>
        <p:spPr>
          <a:xfrm>
            <a:off x="838200" y="1379957"/>
            <a:ext cx="10515601" cy="4978490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-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Representation of Heroism in "The Divine Comedy":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"The Divine Comedy" portrays heroes not only as figures of valor but as individuals on transformative journeys.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Heroism is conveyed through characters' moral choices, quests for redemption, and encounters with challenges.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Exemplification of Moral Struggles: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characters confront moral dilemmas mirroring Carlyle's heroes navigating intricate moral complexities.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Heroism is revealed in characters' introspection, choices, and ethical growth throughout their journeys.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Journey as an Emblem of Heroism: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portrayal of the hero's journey – from suffering to enlightenment – parallels Carlyle's vision of heroes' transformative quests.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hero's journey is symbolic of personal growth, reflecting Carlyle's belief in heroes' guidance and inspiration.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Impact on Carlyle's Perspective: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Dante's depiction of heroes reinforces Carlyle's perspective on heroism as a journey of self-discovery and societal influence.</a:t>
            </a:r>
          </a:p>
          <a:p>
            <a:pPr marL="0" indent="0" defTabSz="749808">
              <a:lnSpc>
                <a:spcPct val="81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hero-as-poet concept echoes in Dante's portrayal of characters using their experiences to convey universal truths.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creenshot 2023-08-13 at 4.37.39 PM.png" descr="Screenshot 2023-08-13 at 4.37.39 PM.png"/>
          <p:cNvPicPr>
            <a:picLocks noChangeAspect="1"/>
          </p:cNvPicPr>
          <p:nvPr/>
        </p:nvPicPr>
        <p:blipFill>
          <a:blip r:embed="rId2">
            <a:extLst/>
          </a:blip>
          <a:srcRect l="0" t="0" r="4369" b="0"/>
          <a:stretch>
            <a:fillRect/>
          </a:stretch>
        </p:blipFill>
        <p:spPr>
          <a:xfrm>
            <a:off x="5983362" y="1396999"/>
            <a:ext cx="6218290" cy="441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1"/>
          <p:cNvSpPr txBox="1"/>
          <p:nvPr>
            <p:ph type="title"/>
          </p:nvPr>
        </p:nvSpPr>
        <p:spPr>
          <a:xfrm>
            <a:off x="431800" y="390525"/>
            <a:ext cx="10515600" cy="809725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Carlyle's View of Shakespeare</a:t>
            </a:r>
          </a:p>
        </p:txBody>
      </p:sp>
      <p:sp>
        <p:nvSpPr>
          <p:cNvPr id="119" name="Content Placeholder 2"/>
          <p:cNvSpPr txBox="1"/>
          <p:nvPr>
            <p:ph type="body" idx="1"/>
          </p:nvPr>
        </p:nvSpPr>
        <p:spPr>
          <a:xfrm>
            <a:off x="688676" y="1277352"/>
            <a:ext cx="8180739" cy="4658896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98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</a:t>
            </a:r>
            <a:r>
              <a:rPr sz="1394"/>
              <a:t>William Shakespeare as a Hero-Poet:</a:t>
            </a:r>
            <a:endParaRPr sz="1394"/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extols Shakespeare's status as a hero-poet, exemplifying his ideals.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Shakespeare's influence on literature, theater, and societal perception resonates with Carlyle's heroism.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Penetrating Human Nature: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praises Shakespeare's profound insights into the intricacies of human behavior and emotions.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Characters like Hamlet and Macbeth epitomize the multifaceted dimensions of heroism.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Capture of Human Essence: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admires how Shakespeare's plays capture the essence of human experience.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Characters' dilemmas, ambitions, and struggles mirror Carlyle's vision of heroes navigating life's complexities.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Reflecting Heroic Traits: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 sees in Shakespeare's characters the traits of bravery, integrity, and vision he associates with heroes.</a:t>
            </a:r>
          </a:p>
          <a:p>
            <a:pPr marL="0" indent="0" defTabSz="749808">
              <a:lnSpc>
                <a:spcPct val="72000"/>
              </a:lnSpc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Bard's creations embody Carlyle's perspective on heroes as sources of inspiration.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8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Title 1"/>
          <p:cNvSpPr txBox="1"/>
          <p:nvPr>
            <p:ph type="title"/>
          </p:nvPr>
        </p:nvSpPr>
        <p:spPr>
          <a:xfrm>
            <a:off x="449564" y="431798"/>
            <a:ext cx="9441600" cy="957270"/>
          </a:xfrm>
          <a:prstGeom prst="rect">
            <a:avLst/>
          </a:prstGeom>
        </p:spPr>
        <p:txBody>
          <a:bodyPr/>
          <a:lstStyle>
            <a:lvl1pPr defTabSz="822959">
              <a:defRPr sz="3239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Shakespeare's Exploration of Heroic Themes</a:t>
            </a:r>
          </a:p>
        </p:txBody>
      </p:sp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421915" y="1475632"/>
            <a:ext cx="9069097" cy="4914390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Complexities of Heroism in Characters: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Shakespeare's characters exhibit multifaceted dimensions of heroism, extending beyond mere valor.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Hamlet's introspection and contemplation of moral dilemmas mirror Carlyle's emphasis on heroes' deep insights.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Tragic Flaws and Moral Struggles: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Characters like Macbeth portray Carlyle's notion of heroes' tragic flaws leading to their downfall.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These flaws become cautionary tales, embodying Carlyle's belief in the vulnerability of even the heroic.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Human Condition through Dramatic Lens: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Shakespeare's plays delve into universal human experiences, reflecting Carlyle's emphasis on heroes as relatable figures.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Themes of love, ambition, power, and morality resonate with Carlyle's perspective on heroes' impact on society.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Shakespearean Tragedy and Enlightenment: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Shakespearean tragedies like "Hamlet" and "Macbeth" align with Carlyle's view of heroes as figures whose journeys illuminate societal truths.</a:t>
            </a:r>
          </a:p>
          <a:p>
            <a:pPr marL="0" indent="0" defTabSz="713231">
              <a:lnSpc>
                <a:spcPct val="81000"/>
              </a:lnSpc>
              <a:spcBef>
                <a:spcPts val="700"/>
              </a:spcBef>
              <a:buSzTx/>
              <a:buNone/>
              <a:defRPr sz="1325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Characters' decisions and fates convey Carlyle's belief in heroes shaping culture and collective conscience.</a:t>
            </a:r>
          </a:p>
        </p:txBody>
      </p:sp>
      <p:pic>
        <p:nvPicPr>
          <p:cNvPr id="12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9813" t="0" r="6508" b="0"/>
          <a:stretch>
            <a:fillRect/>
          </a:stretch>
        </p:blipFill>
        <p:spPr>
          <a:xfrm>
            <a:off x="9630381" y="9"/>
            <a:ext cx="2561619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8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Title 1"/>
          <p:cNvSpPr txBox="1"/>
          <p:nvPr>
            <p:ph type="title"/>
          </p:nvPr>
        </p:nvSpPr>
        <p:spPr>
          <a:xfrm>
            <a:off x="325851" y="220904"/>
            <a:ext cx="8876515" cy="868595"/>
          </a:xfrm>
          <a:prstGeom prst="rect">
            <a:avLst/>
          </a:prstGeom>
        </p:spPr>
        <p:txBody>
          <a:bodyPr/>
          <a:lstStyle>
            <a:lvl1pPr defTabSz="768095">
              <a:defRPr sz="2940"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/>
            <a:r>
              <a:t>Commonalities between Carlyle, Dante, and Shakespeare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306319" y="1400781"/>
            <a:ext cx="9299404" cy="5029203"/>
          </a:xfrm>
          <a:prstGeom prst="rect">
            <a:avLst/>
          </a:prstGeom>
          <a:gradFill>
            <a:gsLst>
              <a:gs pos="0">
                <a:schemeClr val="accent4">
                  <a:lumOff val="-9999"/>
                </a:schemeClr>
              </a:gs>
              <a:gs pos="100000">
                <a:schemeClr val="accent4">
                  <a:lumOff val="25000"/>
                </a:schemeClr>
              </a:gs>
            </a:gsLst>
          </a:gradFill>
        </p:spPr>
        <p:txBody>
          <a:bodyPr/>
          <a:lstStyle/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Interplay of Heroism and Poetry: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All three visionaries view heroism as intertwined with the art of poetic expression.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Carlyle, Dante, and Shakespeare recognize the potency of creative mediums to convey timeless truths.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Heroes as Cultural Architects: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Carlyle, Dante, and Shakespeare share the conviction that heroes serve as architects of culture.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Their actions, stories, and insights influence societal norms, encouraging transformation.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Individual Influence on Society: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Carlyle, Dante, and Shakespeare emphasize the individual's ability to inspire collective change.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The heroic figures in their works embody the potential for one person's impact on the broader world.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- Reflecting Universal Values: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All three creators explore universal themes of morality, human nature, and societal dynamics.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394">
                <a:solidFill>
                  <a:schemeClr val="accent6">
                    <a:lumOff val="-9568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  - Carlyle, Dante, and Shakespeare offer insights into the human experience that transcend time and place.</a:t>
            </a:r>
          </a:p>
        </p:txBody>
      </p:sp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8720" t="0" r="32705" b="0"/>
          <a:stretch>
            <a:fillRect/>
          </a:stretch>
        </p:blipFill>
        <p:spPr>
          <a:xfrm>
            <a:off x="9824936" y="10"/>
            <a:ext cx="2367065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